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custDataLst>
    <p:tags r:id="rId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 xianyang" initials="lx" lastIdx="1" clrIdx="0"/>
  <p:cmAuthor id="2" name="huashi" initials="h" lastIdx="4" clrIdx="1"/>
  <p:cmAuthor id="3" name="Administrator" initials="A" lastIdx="1" clrIdx="2"/>
  <p:cmAuthor id="4" name="JMA" initials="J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62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2023/9/21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640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6292-B2D5-4F2A-9CA1-CAA0DA7A99F9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4153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96292-B2D5-4F2A-9CA1-CAA0DA7A99F9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891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2023/9/21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2023/9/21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2023/9/21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2023/9/21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2023/9/21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2023/9/21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2023/9/21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0"/>
            <a:ext cx="12192000" cy="6838950"/>
            <a:chOff x="0" y="0"/>
            <a:chExt cx="12192000" cy="6838950"/>
          </a:xfrm>
        </p:grpSpPr>
        <p:grpSp>
          <p:nvGrpSpPr>
            <p:cNvPr id="9" name="组合 8"/>
            <p:cNvGrpSpPr/>
            <p:nvPr/>
          </p:nvGrpSpPr>
          <p:grpSpPr>
            <a:xfrm>
              <a:off x="0" y="6613077"/>
              <a:ext cx="12192000" cy="225873"/>
              <a:chOff x="0" y="6613077"/>
              <a:chExt cx="12192000" cy="225873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3627120" y="6613077"/>
                <a:ext cx="8564880" cy="211328"/>
                <a:chOff x="3627120" y="560832"/>
                <a:chExt cx="8564880" cy="211328"/>
              </a:xfrm>
            </p:grpSpPr>
            <p:sp>
              <p:nvSpPr>
                <p:cNvPr id="22" name="矩形 21"/>
                <p:cNvSpPr/>
                <p:nvPr/>
              </p:nvSpPr>
              <p:spPr>
                <a:xfrm>
                  <a:off x="3884677" y="560832"/>
                  <a:ext cx="8307323" cy="211328"/>
                </a:xfrm>
                <a:prstGeom prst="rect">
                  <a:avLst/>
                </a:prstGeom>
                <a:solidFill>
                  <a:srgbClr val="87000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" name="直角三角形 22"/>
                <p:cNvSpPr/>
                <p:nvPr/>
              </p:nvSpPr>
              <p:spPr>
                <a:xfrm flipH="1">
                  <a:off x="3627120" y="560832"/>
                  <a:ext cx="257557" cy="211328"/>
                </a:xfrm>
                <a:prstGeom prst="rtTriangle">
                  <a:avLst/>
                </a:prstGeom>
                <a:solidFill>
                  <a:srgbClr val="87000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21" name="直接连接符 20"/>
              <p:cNvCxnSpPr/>
              <p:nvPr/>
            </p:nvCxnSpPr>
            <p:spPr>
              <a:xfrm>
                <a:off x="0" y="6838950"/>
                <a:ext cx="12192000" cy="0"/>
              </a:xfrm>
              <a:prstGeom prst="line">
                <a:avLst/>
              </a:prstGeom>
              <a:ln w="38100">
                <a:solidFill>
                  <a:srgbClr val="87000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组合 11"/>
            <p:cNvGrpSpPr/>
            <p:nvPr/>
          </p:nvGrpSpPr>
          <p:grpSpPr>
            <a:xfrm>
              <a:off x="0" y="0"/>
              <a:ext cx="12192000" cy="772160"/>
              <a:chOff x="0" y="0"/>
              <a:chExt cx="12192000" cy="772160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0" y="0"/>
                <a:ext cx="12192000" cy="772160"/>
              </a:xfrm>
              <a:prstGeom prst="rect">
                <a:avLst/>
              </a:prstGeom>
              <a:solidFill>
                <a:srgbClr val="8700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3627120" y="560832"/>
                <a:ext cx="8564880" cy="211328"/>
                <a:chOff x="3627120" y="560832"/>
                <a:chExt cx="8564880" cy="211328"/>
              </a:xfrm>
            </p:grpSpPr>
            <p:sp>
              <p:nvSpPr>
                <p:cNvPr id="18" name="矩形 17"/>
                <p:cNvSpPr/>
                <p:nvPr/>
              </p:nvSpPr>
              <p:spPr>
                <a:xfrm>
                  <a:off x="3884677" y="560832"/>
                  <a:ext cx="8307323" cy="21132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" name="直角三角形 18"/>
                <p:cNvSpPr/>
                <p:nvPr/>
              </p:nvSpPr>
              <p:spPr>
                <a:xfrm flipH="1">
                  <a:off x="3627120" y="560832"/>
                  <a:ext cx="257557" cy="21132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15" name="图片 14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62" t="12018" r="3317" b="13492"/>
              <a:stretch>
                <a:fillRect/>
              </a:stretch>
            </p:blipFill>
            <p:spPr>
              <a:xfrm>
                <a:off x="118872" y="36576"/>
                <a:ext cx="3172968" cy="667512"/>
              </a:xfrm>
              <a:prstGeom prst="rect">
                <a:avLst/>
              </a:prstGeom>
            </p:spPr>
          </p:pic>
          <p:sp>
            <p:nvSpPr>
              <p:cNvPr id="17" name="文本框 8"/>
              <p:cNvSpPr txBox="1"/>
              <p:nvPr/>
            </p:nvSpPr>
            <p:spPr>
              <a:xfrm>
                <a:off x="3594396" y="49286"/>
                <a:ext cx="8307323" cy="491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zh-CN" sz="2600" b="1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宋体" panose="02010600030101010101" pitchFamily="2" charset="-122"/>
                  </a:rPr>
                  <a:t>XX</a:t>
                </a:r>
                <a:r>
                  <a:rPr lang="zh-CN" altLang="en-US" sz="2600" b="1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宋体" panose="02010600030101010101" pitchFamily="2" charset="-122"/>
                  </a:rPr>
                  <a:t>学院</a:t>
                </a:r>
                <a:r>
                  <a:rPr lang="en-US" altLang="zh-CN" sz="2600" b="1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宋体" panose="02010600030101010101" pitchFamily="2" charset="-122"/>
                  </a:rPr>
                  <a:t>-</a:t>
                </a:r>
                <a:r>
                  <a:rPr lang="zh-CN" altLang="en-US" sz="2600" b="1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宋体" panose="02010600030101010101" pitchFamily="2" charset="-122"/>
                  </a:rPr>
                  <a:t>关键业绩</a:t>
                </a:r>
                <a:endParaRPr lang="zh-CN" altLang="en-US" sz="2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宋体" panose="02010600030101010101" pitchFamily="2" charset="-122"/>
                </a:endParaRPr>
              </a:p>
            </p:txBody>
          </p:sp>
        </p:grpSp>
      </p:grp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FBE4-8489-4B15-8311-E678FA6E7442}" type="slidenum">
              <a:rPr lang="zh-CN" altLang="en-US" smtClean="0"/>
              <a:t>1</a:t>
            </a:fld>
            <a:endParaRPr lang="zh-CN" altLang="en-US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347913" y="862013"/>
          <a:ext cx="9360000" cy="2016000"/>
        </p:xfrm>
        <a:graphic>
          <a:graphicData uri="http://schemas.openxmlformats.org/drawingml/2006/table">
            <a:tbl>
              <a:tblPr/>
              <a:tblGrid>
                <a:gridCol w="1440000"/>
                <a:gridCol w="2999740"/>
                <a:gridCol w="1515110"/>
                <a:gridCol w="3405150"/>
              </a:tblGrid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姓      名</a:t>
                      </a:r>
                    </a:p>
                  </a:txBody>
                  <a:tcPr marL="91445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44008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申报岗位</a:t>
                      </a:r>
                    </a:p>
                  </a:txBody>
                  <a:tcPr marL="180010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BA2727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80010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国      籍</a:t>
                      </a:r>
                    </a:p>
                  </a:txBody>
                  <a:tcPr marL="91445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44008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推荐单位</a:t>
                      </a:r>
                    </a:p>
                  </a:txBody>
                  <a:tcPr marL="180010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80010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出生日期</a:t>
                      </a:r>
                    </a:p>
                  </a:txBody>
                  <a:tcPr marL="91445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44008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一级学科</a:t>
                      </a:r>
                    </a:p>
                  </a:txBody>
                  <a:tcPr marL="180010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180010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工作单位</a:t>
                      </a:r>
                    </a:p>
                  </a:txBody>
                  <a:tcPr marL="91445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144008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现任职务</a:t>
                      </a:r>
                    </a:p>
                  </a:txBody>
                  <a:tcPr marL="180010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80010" marR="91445" marT="60935" marB="60935" anchor="ctr" horzOverflow="overflow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2" name="矩形 10"/>
          <p:cNvSpPr/>
          <p:nvPr/>
        </p:nvSpPr>
        <p:spPr>
          <a:xfrm>
            <a:off x="550863" y="3097213"/>
            <a:ext cx="5964237" cy="46196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marL="342900" indent="-342900" eaLnBrk="0" hangingPunct="0">
              <a:buClr>
                <a:srgbClr val="C00000"/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solidFill>
                  <a:srgbClr val="1F4E7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学习经历</a:t>
            </a:r>
          </a:p>
        </p:txBody>
      </p:sp>
      <p:sp>
        <p:nvSpPr>
          <p:cNvPr id="11293" name="矩形 10"/>
          <p:cNvSpPr/>
          <p:nvPr/>
        </p:nvSpPr>
        <p:spPr>
          <a:xfrm>
            <a:off x="6194425" y="3098800"/>
            <a:ext cx="4940300" cy="461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marL="342900" indent="-342900" eaLnBrk="0" hangingPunct="0">
              <a:buClr>
                <a:srgbClr val="C00000"/>
              </a:buClr>
              <a:buFont typeface="Wingdings" panose="05000000000000000000" pitchFamily="2" charset="2"/>
              <a:buChar char="n"/>
            </a:pPr>
            <a:r>
              <a:rPr lang="zh-CN" altLang="en-US" sz="2400" b="1" dirty="0">
                <a:solidFill>
                  <a:srgbClr val="1F4E79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工作经历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346075" y="3600450"/>
          <a:ext cx="5546090" cy="2855595"/>
        </p:xfrm>
        <a:graphic>
          <a:graphicData uri="http://schemas.openxmlformats.org/drawingml/2006/table">
            <a:tbl>
              <a:tblPr/>
              <a:tblGrid>
                <a:gridCol w="1609090"/>
                <a:gridCol w="2368550"/>
                <a:gridCol w="1568450"/>
              </a:tblGrid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起止时间</a:t>
                      </a:r>
                    </a:p>
                  </a:txBody>
                  <a:tcPr marL="91460" marR="91460" marT="60978" marB="6097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院校及专业</a:t>
                      </a:r>
                    </a:p>
                  </a:txBody>
                  <a:tcPr marL="91460" marR="91460" marT="60978" marB="60978"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学位</a:t>
                      </a:r>
                    </a:p>
                  </a:txBody>
                  <a:tcPr marL="91460" marR="91460" marT="60978" marB="60978"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</a:tr>
              <a:tr h="805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60" marR="91460" marT="60978" marB="6097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144032" marR="91460" marT="60978" marB="60978"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80041" marR="91460" marT="60978" marB="60978"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9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60" marR="91460" marT="60978" marB="6097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144032" marR="91460" marT="60978" marB="60978"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80041" marR="91460" marT="60978" marB="60978"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5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altLang="zh-CN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1460" marR="91460" marT="60978" marB="6097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144032" marR="91460" marT="60978" marB="60978"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algn="ctr" defTabSz="914400" rtl="0" eaLnBrk="1" fontAlgn="base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80041" marR="91460" marT="60978" marB="60978"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227763" y="3600450"/>
          <a:ext cx="5584826" cy="2602800"/>
        </p:xfrm>
        <a:graphic>
          <a:graphicData uri="http://schemas.openxmlformats.org/drawingml/2006/table">
            <a:tbl>
              <a:tblPr/>
              <a:tblGrid>
                <a:gridCol w="1610360"/>
                <a:gridCol w="2309495"/>
                <a:gridCol w="1664971"/>
              </a:tblGrid>
              <a:tr h="442800"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zh-CN" altLang="en-US" sz="20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起止时间</a:t>
                      </a:r>
                    </a:p>
                  </a:txBody>
                  <a:tcPr marL="91441" marR="91441" marT="60970" marB="60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zh-CN" altLang="en-US" sz="20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工作单位</a:t>
                      </a:r>
                    </a:p>
                  </a:txBody>
                  <a:tcPr marL="91441" marR="91441" marT="60970" marB="6097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zh-CN" altLang="en-US" sz="20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职务</a:t>
                      </a:r>
                      <a:r>
                        <a:rPr lang="en-US" altLang="zh-CN" sz="20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/</a:t>
                      </a:r>
                      <a:r>
                        <a:rPr lang="zh-CN" altLang="en-US" sz="2000" b="1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微软雅黑" panose="020B0503020204020204" charset="-122"/>
                        </a:rPr>
                        <a:t>职称</a:t>
                      </a:r>
                    </a:p>
                  </a:txBody>
                  <a:tcPr marL="91441" marR="91441" marT="60970" marB="6097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zh-CN" altLang="en-US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91441" marR="91441" marT="60970" marB="60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zh-CN" altLang="en-US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44002" marR="91441" marT="60970" marB="6097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zh-CN" altLang="zh-CN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80003" marR="91441" marT="60970" marB="6097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zh-CN" altLang="en-US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91441" marR="91441" marT="60970" marB="60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zh-CN" altLang="en-US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44002" marR="91441" marT="60970" marB="6097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zh-CN" altLang="zh-CN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80003" marR="91441" marT="60970" marB="6097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zh-CN" altLang="en-US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91441" marR="91441" marT="60970" marB="609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zh-CN" altLang="en-US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44002" marR="91441" marT="60970" marB="6097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zh-CN" altLang="zh-CN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微软雅黑" panose="020B0503020204020204" charset="-122"/>
                      </a:endParaRPr>
                    </a:p>
                  </a:txBody>
                  <a:tcPr marL="180003" marR="91441" marT="60970" marB="6097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551180" y="998220"/>
            <a:ext cx="1264920" cy="162750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/>
              <a:t>照片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8600" y="957596"/>
            <a:ext cx="117348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2420" lvl="1" indent="-31242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zh-CN" altLang="en-US" sz="2000" b="1" dirty="0">
                <a:solidFill>
                  <a:srgbClr val="0000CC"/>
                </a:solidFill>
                <a:latin typeface="Arial Narrow" panose="020B0606020202030204" pitchFamily="34" charset="0"/>
                <a:ea typeface="微软雅黑" panose="020B0503020204020204" charset="-122"/>
                <a:cs typeface="Arial Narrow" panose="020B0606020202030204" pitchFamily="34" charset="0"/>
                <a:sym typeface="+mn-ea"/>
              </a:rPr>
              <a:t>论       著</a:t>
            </a:r>
            <a:r>
              <a:rPr lang="zh-CN" altLang="en-US" sz="2000" b="1" dirty="0">
                <a:latin typeface="Arial Narrow" panose="020B0606020202030204" pitchFamily="34" charset="0"/>
                <a:ea typeface="微软雅黑" panose="020B0503020204020204" charset="-122"/>
                <a:cs typeface="Arial Narrow" panose="020B0606020202030204" pitchFamily="34" charset="0"/>
                <a:sym typeface="+mn-ea"/>
              </a:rPr>
              <a:t>：</a:t>
            </a:r>
            <a:endParaRPr lang="en-US" altLang="zh-CN" sz="2000" b="1" dirty="0">
              <a:latin typeface="Arial Narrow" panose="020B0606020202030204" pitchFamily="34" charset="0"/>
              <a:ea typeface="微软雅黑" panose="020B0503020204020204" charset="-122"/>
              <a:cs typeface="Arial Narrow" panose="020B0606020202030204" pitchFamily="34" charset="0"/>
              <a:sym typeface="+mn-ea"/>
            </a:endParaRPr>
          </a:p>
          <a:p>
            <a:pPr marL="312420" lvl="1" indent="-31242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zh-CN" altLang="en-US" sz="2000" b="1" dirty="0">
                <a:solidFill>
                  <a:srgbClr val="0000CC"/>
                </a:solidFill>
                <a:latin typeface="Arial Narrow" panose="020B0606020202030204" pitchFamily="34" charset="0"/>
                <a:ea typeface="微软雅黑" panose="020B0503020204020204" charset="-122"/>
                <a:sym typeface="+mn-ea"/>
              </a:rPr>
              <a:t>专利软著</a:t>
            </a:r>
            <a:r>
              <a:rPr lang="zh-CN" altLang="en-US" sz="2000" b="1" dirty="0">
                <a:latin typeface="Arial Narrow" panose="020B0606020202030204" pitchFamily="34" charset="0"/>
                <a:ea typeface="微软雅黑" panose="020B0503020204020204" charset="-122"/>
                <a:cs typeface="Arial Narrow" panose="020B0606020202030204" pitchFamily="34" charset="0"/>
                <a:sym typeface="+mn-ea"/>
              </a:rPr>
              <a:t>：</a:t>
            </a:r>
          </a:p>
          <a:p>
            <a:pPr marL="312420" lvl="1" indent="-31242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zh-CN" altLang="en-US" sz="2000" b="1" dirty="0">
                <a:solidFill>
                  <a:srgbClr val="0000CC"/>
                </a:solidFill>
                <a:latin typeface="Arial Narrow" panose="020B0606020202030204" pitchFamily="34" charset="0"/>
                <a:ea typeface="微软雅黑" panose="020B0503020204020204" charset="-122"/>
                <a:sym typeface="+mn-ea"/>
              </a:rPr>
              <a:t>科研奖励</a:t>
            </a:r>
            <a:r>
              <a:rPr lang="zh-CN" altLang="en-US" sz="2000" b="1" dirty="0">
                <a:latin typeface="Arial Narrow" panose="020B0606020202030204" pitchFamily="34" charset="0"/>
                <a:ea typeface="微软雅黑" panose="020B0503020204020204" charset="-122"/>
                <a:cs typeface="Arial Narrow" panose="020B0606020202030204" pitchFamily="34" charset="0"/>
                <a:sym typeface="+mn-ea"/>
              </a:rPr>
              <a:t>：</a:t>
            </a:r>
          </a:p>
          <a:p>
            <a:pPr marL="312420" lvl="1" indent="-31242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zh-CN" altLang="en-US" sz="2000" b="1" dirty="0">
                <a:solidFill>
                  <a:srgbClr val="0000CC"/>
                </a:solidFill>
                <a:latin typeface="Arial Narrow" panose="020B0606020202030204" pitchFamily="34" charset="0"/>
                <a:ea typeface="微软雅黑" panose="020B0503020204020204" charset="-122"/>
                <a:sym typeface="+mn-ea"/>
              </a:rPr>
              <a:t>科研项目</a:t>
            </a:r>
            <a:r>
              <a:rPr lang="zh-CN" altLang="en-US" sz="2000" b="1" dirty="0">
                <a:latin typeface="Arial Narrow" panose="020B0606020202030204" pitchFamily="34" charset="0"/>
                <a:ea typeface="微软雅黑" panose="020B0503020204020204" charset="-122"/>
                <a:cs typeface="Arial Narrow" panose="020B0606020202030204" pitchFamily="34" charset="0"/>
                <a:sym typeface="+mn-ea"/>
              </a:rPr>
              <a:t>：</a:t>
            </a:r>
          </a:p>
          <a:p>
            <a:pPr marL="312420" lvl="1" indent="-31242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zh-CN" altLang="en-US" sz="2000" b="1" dirty="0" smtClean="0">
                <a:solidFill>
                  <a:srgbClr val="0000CC"/>
                </a:solidFill>
                <a:latin typeface="Arial Narrow" panose="020B0606020202030204" pitchFamily="34" charset="0"/>
                <a:ea typeface="微软雅黑" panose="020B0503020204020204" charset="-122"/>
                <a:sym typeface="+mn-ea"/>
              </a:rPr>
              <a:t>学生</a:t>
            </a:r>
            <a:r>
              <a:rPr lang="zh-CN" altLang="en-US" sz="2000" b="1" dirty="0">
                <a:solidFill>
                  <a:srgbClr val="0000CC"/>
                </a:solidFill>
                <a:latin typeface="Arial Narrow" panose="020B0606020202030204" pitchFamily="34" charset="0"/>
                <a:ea typeface="微软雅黑" panose="020B0503020204020204" charset="-122"/>
                <a:sym typeface="+mn-ea"/>
              </a:rPr>
              <a:t>培养</a:t>
            </a:r>
            <a:r>
              <a:rPr lang="zh-CN" altLang="en-US" sz="2000" b="1" dirty="0">
                <a:latin typeface="Arial Narrow" panose="020B0606020202030204" pitchFamily="34" charset="0"/>
                <a:ea typeface="微软雅黑" panose="020B0503020204020204" charset="-122"/>
                <a:cs typeface="Arial Narrow" panose="020B0606020202030204" pitchFamily="34" charset="0"/>
                <a:sym typeface="+mn-ea"/>
              </a:rPr>
              <a:t>：</a:t>
            </a:r>
            <a:endParaRPr lang="en-US" altLang="zh-CN" sz="2000" b="1" dirty="0">
              <a:solidFill>
                <a:schemeClr val="tx1"/>
              </a:solidFill>
              <a:latin typeface="Arial Narrow" panose="020B0606020202030204" pitchFamily="34" charset="0"/>
              <a:ea typeface="微软雅黑" panose="020B0503020204020204" charset="-122"/>
              <a:cs typeface="Arial Narrow" panose="020B0606020202030204" pitchFamily="34" charset="0"/>
              <a:sym typeface="+mn-ea"/>
            </a:endParaRPr>
          </a:p>
          <a:p>
            <a:pPr marL="312420" lvl="1" indent="-31242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zh-CN" altLang="en-US" sz="2000" b="1" dirty="0">
                <a:solidFill>
                  <a:srgbClr val="0000CC"/>
                </a:solidFill>
                <a:latin typeface="Arial Narrow" panose="020B0606020202030204" pitchFamily="34" charset="0"/>
                <a:ea typeface="微软雅黑" panose="020B0503020204020204" charset="-122"/>
                <a:sym typeface="+mn-ea"/>
              </a:rPr>
              <a:t>学术兼职</a:t>
            </a:r>
            <a:r>
              <a:rPr lang="zh-CN" altLang="en-US" sz="2000" b="1" dirty="0">
                <a:latin typeface="Arial Narrow" panose="020B0606020202030204" pitchFamily="34" charset="0"/>
                <a:ea typeface="微软雅黑" panose="020B0503020204020204" charset="-122"/>
                <a:cs typeface="Arial Narrow" panose="020B0606020202030204" pitchFamily="34" charset="0"/>
                <a:sym typeface="+mn-ea"/>
              </a:rPr>
              <a:t>：</a:t>
            </a:r>
          </a:p>
          <a:p>
            <a:pPr marL="312420" lvl="1" indent="-31242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zh-CN" altLang="en-US" sz="2000" b="1" dirty="0">
                <a:solidFill>
                  <a:srgbClr val="0000CC"/>
                </a:solidFill>
                <a:latin typeface="Arial Narrow" panose="020B0606020202030204" pitchFamily="34" charset="0"/>
                <a:ea typeface="微软雅黑" panose="020B0503020204020204" charset="-122"/>
                <a:sym typeface="+mn-ea"/>
              </a:rPr>
              <a:t>研究方向及应用</a:t>
            </a:r>
            <a:r>
              <a:rPr lang="zh-CN" altLang="en-US" sz="2000" b="1" dirty="0" smtClean="0">
                <a:latin typeface="Arial Narrow" panose="020B0606020202030204" pitchFamily="34" charset="0"/>
                <a:ea typeface="微软雅黑" panose="020B0503020204020204" charset="-122"/>
                <a:cs typeface="Arial Narrow" panose="020B0606020202030204" pitchFamily="34" charset="0"/>
                <a:sym typeface="+mn-ea"/>
              </a:rPr>
              <a:t>：</a:t>
            </a:r>
            <a:endParaRPr lang="en-US" altLang="zh-CN" sz="2000" b="1" dirty="0" smtClean="0">
              <a:latin typeface="Arial Narrow" panose="020B0606020202030204" pitchFamily="34" charset="0"/>
              <a:ea typeface="微软雅黑" panose="020B0503020204020204" charset="-122"/>
              <a:cs typeface="Arial Narrow" panose="020B0606020202030204" pitchFamily="34" charset="0"/>
              <a:sym typeface="+mn-ea"/>
            </a:endParaRPr>
          </a:p>
          <a:p>
            <a:pPr marL="312420" lvl="1" indent="-31242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zh-CN" altLang="en-US" sz="2000" b="1" dirty="0" smtClean="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  <a:cs typeface="Arial Narrow" panose="020B0606020202030204" pitchFamily="34" charset="0"/>
                <a:sym typeface="+mn-ea"/>
              </a:rPr>
              <a:t>（以上不涉及的内容可以删掉）</a:t>
            </a:r>
            <a:endParaRPr lang="zh-CN" altLang="en-US" sz="2000" b="1" dirty="0">
              <a:solidFill>
                <a:schemeClr val="tx1"/>
              </a:solidFill>
              <a:latin typeface="Arial Narrow" panose="020B0606020202030204" pitchFamily="34" charset="0"/>
              <a:ea typeface="微软雅黑" panose="020B0503020204020204" charset="-122"/>
              <a:cs typeface="Arial Narrow" panose="020B0606020202030204" pitchFamily="34" charset="0"/>
              <a:sym typeface="+mn-ea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0" y="0"/>
            <a:ext cx="12192000" cy="6838950"/>
            <a:chOff x="0" y="0"/>
            <a:chExt cx="12192000" cy="6838950"/>
          </a:xfrm>
        </p:grpSpPr>
        <p:grpSp>
          <p:nvGrpSpPr>
            <p:cNvPr id="9" name="组合 8"/>
            <p:cNvGrpSpPr/>
            <p:nvPr/>
          </p:nvGrpSpPr>
          <p:grpSpPr>
            <a:xfrm>
              <a:off x="0" y="6613077"/>
              <a:ext cx="12192000" cy="225873"/>
              <a:chOff x="0" y="6613077"/>
              <a:chExt cx="12192000" cy="225873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3627120" y="6613077"/>
                <a:ext cx="8564880" cy="211328"/>
                <a:chOff x="3627120" y="560832"/>
                <a:chExt cx="8564880" cy="211328"/>
              </a:xfrm>
            </p:grpSpPr>
            <p:sp>
              <p:nvSpPr>
                <p:cNvPr id="22" name="矩形 21"/>
                <p:cNvSpPr/>
                <p:nvPr/>
              </p:nvSpPr>
              <p:spPr>
                <a:xfrm>
                  <a:off x="3884677" y="560832"/>
                  <a:ext cx="8307323" cy="211328"/>
                </a:xfrm>
                <a:prstGeom prst="rect">
                  <a:avLst/>
                </a:prstGeom>
                <a:solidFill>
                  <a:srgbClr val="87000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" name="直角三角形 22"/>
                <p:cNvSpPr/>
                <p:nvPr/>
              </p:nvSpPr>
              <p:spPr>
                <a:xfrm flipH="1">
                  <a:off x="3627120" y="560832"/>
                  <a:ext cx="257557" cy="211328"/>
                </a:xfrm>
                <a:prstGeom prst="rtTriangle">
                  <a:avLst/>
                </a:prstGeom>
                <a:solidFill>
                  <a:srgbClr val="87000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21" name="直接连接符 20"/>
              <p:cNvCxnSpPr/>
              <p:nvPr/>
            </p:nvCxnSpPr>
            <p:spPr>
              <a:xfrm>
                <a:off x="0" y="6838950"/>
                <a:ext cx="12192000" cy="0"/>
              </a:xfrm>
              <a:prstGeom prst="line">
                <a:avLst/>
              </a:prstGeom>
              <a:ln w="38100">
                <a:solidFill>
                  <a:srgbClr val="87000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组合 11"/>
            <p:cNvGrpSpPr/>
            <p:nvPr/>
          </p:nvGrpSpPr>
          <p:grpSpPr>
            <a:xfrm>
              <a:off x="0" y="0"/>
              <a:ext cx="12192000" cy="772160"/>
              <a:chOff x="0" y="0"/>
              <a:chExt cx="12192000" cy="772160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0" y="0"/>
                <a:ext cx="12192000" cy="772160"/>
              </a:xfrm>
              <a:prstGeom prst="rect">
                <a:avLst/>
              </a:prstGeom>
              <a:solidFill>
                <a:srgbClr val="8700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3627120" y="560832"/>
                <a:ext cx="8564880" cy="211328"/>
                <a:chOff x="3627120" y="560832"/>
                <a:chExt cx="8564880" cy="211328"/>
              </a:xfrm>
            </p:grpSpPr>
            <p:sp>
              <p:nvSpPr>
                <p:cNvPr id="18" name="矩形 17"/>
                <p:cNvSpPr/>
                <p:nvPr/>
              </p:nvSpPr>
              <p:spPr>
                <a:xfrm>
                  <a:off x="3884677" y="560832"/>
                  <a:ext cx="8307323" cy="21132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" name="直角三角形 18"/>
                <p:cNvSpPr/>
                <p:nvPr/>
              </p:nvSpPr>
              <p:spPr>
                <a:xfrm flipH="1">
                  <a:off x="3627120" y="560832"/>
                  <a:ext cx="257557" cy="21132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15" name="图片 1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62" t="12018" r="3317" b="13492"/>
              <a:stretch>
                <a:fillRect/>
              </a:stretch>
            </p:blipFill>
            <p:spPr>
              <a:xfrm>
                <a:off x="118872" y="36576"/>
                <a:ext cx="3172968" cy="667512"/>
              </a:xfrm>
              <a:prstGeom prst="rect">
                <a:avLst/>
              </a:prstGeom>
            </p:spPr>
          </p:pic>
          <p:sp>
            <p:nvSpPr>
              <p:cNvPr id="17" name="文本框 8"/>
              <p:cNvSpPr txBox="1"/>
              <p:nvPr/>
            </p:nvSpPr>
            <p:spPr>
              <a:xfrm>
                <a:off x="3594396" y="49286"/>
                <a:ext cx="8307323" cy="491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en-US" sz="2600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主要学术业绩/标志性学术成果</a:t>
                </a:r>
                <a:endParaRPr lang="zh-CN" altLang="en-US" sz="2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</p:grpSp>
      </p:grp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FBE4-8489-4B15-8311-E678FA6E7442}" type="slidenum">
              <a:rPr lang="zh-CN" altLang="en-US" smtClean="0"/>
              <a:t>2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Tg2M2NmMDFhM2QxMDE3M2I5NDlhZGRhNmY0MjQzZjU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6d15103-0b68-44e7-ad9a-fc52e54a31ba}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b1f38bf-2491-408f-aa28-712c6844d8e2}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5cbf1e9-a61e-4cd7-9971-c168d93a82ef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82</Words>
  <Application>Microsoft Office PowerPoint</Application>
  <PresentationFormat>宽屏</PresentationFormat>
  <Paragraphs>31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宋体</vt:lpstr>
      <vt:lpstr>微软雅黑</vt:lpstr>
      <vt:lpstr>Arial</vt:lpstr>
      <vt:lpstr>Arial Narrow</vt:lpstr>
      <vt:lpstr>Calibri</vt:lpstr>
      <vt:lpstr>Wingdings</vt:lpstr>
      <vt:lpstr>WPS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ss</dc:creator>
  <cp:lastModifiedBy>Microsoft 帐户</cp:lastModifiedBy>
  <cp:revision>157</cp:revision>
  <dcterms:created xsi:type="dcterms:W3CDTF">2019-06-19T02:08:00Z</dcterms:created>
  <dcterms:modified xsi:type="dcterms:W3CDTF">2023-09-21T09:26:17Z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2052-12.1.0.15374</vt:lpwstr>
  </property>
  <property fmtid="{D5CDD505-2E9C-101B-9397-08002B2CF9AE}" pid="3" name="ICV">
    <vt:lpwstr>416A0D1B0639444AB0FE5AE8205BA4B6_11</vt:lpwstr>
  </property>
</Properties>
</file>